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58" r:id="rId4"/>
    <p:sldId id="259" r:id="rId5"/>
    <p:sldId id="283" r:id="rId6"/>
    <p:sldId id="260" r:id="rId7"/>
    <p:sldId id="281" r:id="rId8"/>
    <p:sldId id="263" r:id="rId9"/>
    <p:sldId id="265" r:id="rId10"/>
    <p:sldId id="262" r:id="rId11"/>
    <p:sldId id="264" r:id="rId12"/>
    <p:sldId id="266" r:id="rId13"/>
    <p:sldId id="276" r:id="rId14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80"/>
    <a:srgbClr val="CC0099"/>
    <a:srgbClr val="FFFF00"/>
    <a:srgbClr val="FFF0E1"/>
    <a:srgbClr val="FFCC99"/>
    <a:srgbClr val="FFFF99"/>
    <a:srgbClr val="FF9966"/>
    <a:srgbClr val="FF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64" d="100"/>
          <a:sy n="64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A63A55F-A7EF-405B-91ED-B1820E7AC193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8DFD516-70F8-4DD7-AD71-8E1DE2AF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7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7A430-0EA6-46C1-8FBE-3A53DABC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C1068-6FBE-4866-BA19-29DB4D1A1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1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2800" y="6567488"/>
            <a:ext cx="15240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76250" y="6565900"/>
            <a:ext cx="609600" cy="268288"/>
          </a:xfrm>
        </p:spPr>
        <p:txBody>
          <a:bodyPr/>
          <a:lstStyle>
            <a:lvl1pPr>
              <a:defRPr/>
            </a:lvl1pPr>
          </a:lstStyle>
          <a:p>
            <a:fld id="{CC9A881B-AB3B-49A4-AE7A-AFF83BB6A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7A094-72A8-4CF4-8FE1-53F42790C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20C50-FAF2-4436-8D89-165C03C61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32DF60-25D6-44F0-85D0-9C62B6B30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1FD9DA-EA8B-46FB-93ED-B45AF2D83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507C6-F99B-46E3-BA01-5288B04DC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0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46494-DE94-4150-8A26-5BE173301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813BF8-2418-407E-B0FE-BFF184572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F2C74-11BB-482B-876A-3F5FBF590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 rot="-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9798BB86-3AA5-4819-A9AD-C52190B26C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8568952" cy="2664296"/>
          </a:xfrm>
        </p:spPr>
        <p:txBody>
          <a:bodyPr/>
          <a:lstStyle/>
          <a:p>
            <a:r>
              <a:rPr lang="uk-UA" sz="3600" dirty="0" err="1" smtClean="0">
                <a:solidFill>
                  <a:schemeClr val="tx1">
                    <a:lumMod val="50000"/>
                  </a:schemeClr>
                </a:solidFill>
              </a:rPr>
              <a:t>Портфоліо</a:t>
            </a: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</a:rPr>
              <a:t>вчителя інформатики</a:t>
            </a:r>
            <a:br>
              <a:rPr lang="uk-UA" sz="2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  <a:t>комунального закладу</a:t>
            </a:r>
            <a:b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  <a:t>«Середня загальноосвітня школа № 27 </a:t>
            </a:r>
            <a:b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  <a:t>м. Дніпродзержинськ</a:t>
            </a:r>
            <a:b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</a:rPr>
              <a:t>Дніпродзержинської міської ради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1088" y="4725144"/>
            <a:ext cx="3274888" cy="10993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3600" dirty="0" err="1" smtClean="0"/>
              <a:t>Каляпіна</a:t>
            </a:r>
            <a:r>
              <a:rPr lang="uk-UA" sz="3600" dirty="0" smtClean="0"/>
              <a:t>  Ольга  Юріївна</a:t>
            </a:r>
            <a:endParaRPr lang="en-US" sz="3600" dirty="0"/>
          </a:p>
        </p:txBody>
      </p:sp>
      <p:pic>
        <p:nvPicPr>
          <p:cNvPr id="2052" name="Picture 4" descr="C:\Documents and Settings\User27\Мои документы\Мои рисунки\Изображение 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999"/>
            <a:ext cx="2539057" cy="28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САМООСВІТА:</a:t>
            </a:r>
            <a:br>
              <a:rPr lang="uk-UA" dirty="0" smtClean="0"/>
            </a:br>
            <a:endParaRPr lang="en-US" sz="20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1" y="916541"/>
            <a:ext cx="2114006" cy="30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27" y="916540"/>
            <a:ext cx="2109643" cy="30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5" y="908719"/>
            <a:ext cx="2170777" cy="30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42" y="980727"/>
            <a:ext cx="2107416" cy="29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64" y="3947428"/>
            <a:ext cx="1895616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8" y="4088718"/>
            <a:ext cx="5165124" cy="18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873124" y="0"/>
            <a:ext cx="7371283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Роль проектних технологій </a:t>
            </a:r>
          </a:p>
          <a:p>
            <a:pPr algn="ctr"/>
            <a:r>
              <a:rPr lang="uk-UA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при модернізації</a:t>
            </a:r>
          </a:p>
          <a:p>
            <a:pPr algn="ctr"/>
            <a:r>
              <a:rPr lang="uk-UA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 навчального процесу</a:t>
            </a:r>
            <a:endParaRPr lang="uk-UA" kern="10" dirty="0">
              <a:ln w="9525">
                <a:solidFill>
                  <a:schemeClr val="accent3"/>
                </a:solidFill>
                <a:round/>
                <a:headEnd/>
                <a:tailEnd/>
              </a:ln>
              <a:solidFill>
                <a:schemeClr val="accent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38285" y="1145070"/>
            <a:ext cx="864096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spc="150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  <a:t>У різних формах відбувалися і захисти проектів: презентація, прес-конференція, театралізоване дійство, конкурсна програма. </a:t>
            </a:r>
          </a:p>
          <a:p>
            <a:pPr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spc="150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  <a:t>Результатом проектної діяльності стали наочні приладдя і методичні розробки виконані як самими учнями, так і в співавторстві з керівниками гуртків. </a:t>
            </a:r>
          </a:p>
          <a:p>
            <a:pPr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spc="150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  <a:t>В закладі активізувалася творча атмосфера взаємодії та партнерства, розвинулася пізнавальна активність учнів, пожвавився інтерес до пошукової, дослідницької діяльності.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WordArt 10"/>
          <p:cNvSpPr>
            <a:spLocks noChangeArrowheads="1" noChangeShapeType="1" noTextEdit="1"/>
          </p:cNvSpPr>
          <p:nvPr/>
        </p:nvSpPr>
        <p:spPr bwMode="auto">
          <a:xfrm>
            <a:off x="873124" y="0"/>
            <a:ext cx="7371283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Роль проектних технологій </a:t>
            </a:r>
          </a:p>
          <a:p>
            <a:pPr algn="ctr"/>
            <a:r>
              <a:rPr lang="uk-UA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при модернізації</a:t>
            </a:r>
          </a:p>
          <a:p>
            <a:pPr algn="ctr"/>
            <a:r>
              <a:rPr lang="uk-UA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rPr>
              <a:t> навчального процесу</a:t>
            </a:r>
            <a:endParaRPr lang="uk-UA" kern="10" dirty="0">
              <a:ln w="9525">
                <a:solidFill>
                  <a:schemeClr val="accent3"/>
                </a:solidFill>
                <a:round/>
                <a:headEnd/>
                <a:tailEnd/>
              </a:ln>
              <a:solidFill>
                <a:schemeClr val="accent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Gothic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966530"/>
            <a:ext cx="3099745" cy="232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 descr="D:\Документі\Фото семинар информатика\DSCN2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62" y="4077072"/>
            <a:ext cx="370733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7438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3645024"/>
            <a:ext cx="3889905" cy="29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72" y="1003492"/>
            <a:ext cx="3335328" cy="250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8811"/>
            <a:ext cx="3001194" cy="22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WordArt 4"/>
          <p:cNvSpPr>
            <a:spLocks noChangeArrowheads="1" noChangeShapeType="1" noTextEdit="1"/>
          </p:cNvSpPr>
          <p:nvPr/>
        </p:nvSpPr>
        <p:spPr bwMode="gray">
          <a:xfrm>
            <a:off x="611560" y="3789040"/>
            <a:ext cx="7920880" cy="2376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556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ДЯКУЮ  ЗА  УВАГУ!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 </a:t>
            </a:r>
            <a:r>
              <a:rPr lang="uk-UA" dirty="0" err="1" smtClean="0"/>
              <a:t>ПОРТФОЛІО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  <a:buFontTx/>
              <a:buChar char="•"/>
            </a:pP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Показати чого я навчилась, чого досягла в роботі.</a:t>
            </a:r>
          </a:p>
          <a:p>
            <a:pPr lvl="0">
              <a:buClrTx/>
              <a:buFontTx/>
              <a:buChar char="•"/>
            </a:pP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Проаналізувати свою професійну діяльність:</a:t>
            </a:r>
          </a:p>
          <a:p>
            <a:pPr lvl="0">
              <a:buClrTx/>
              <a:buNone/>
            </a:pP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оцінити, що я вмію робити, а чого потрібно навчитись</a:t>
            </a:r>
            <a:endParaRPr lang="ru-RU" sz="28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0">
              <a:buClrTx/>
              <a:buFontTx/>
              <a:buChar char="•"/>
            </a:pP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Спосіб творчої реалізації себе в роботі. </a:t>
            </a:r>
          </a:p>
          <a:p>
            <a:pPr lvl="0">
              <a:buClrTx/>
              <a:buFontTx/>
              <a:buChar char="•"/>
            </a:pP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Підвищити свій методичний рівень.</a:t>
            </a:r>
          </a:p>
          <a:p>
            <a:pPr lvl="0">
              <a:buClrTx/>
              <a:buFontTx/>
              <a:buChar char="•"/>
            </a:pP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Підготувати матеріали </a:t>
            </a:r>
            <a:r>
              <a:rPr lang="uk-UA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портфоліо</a:t>
            </a: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для демонстрації колегам при атестації та для участі в конкурсах.</a:t>
            </a:r>
            <a:endParaRPr lang="ru-RU" sz="28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kern="1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ЗМІСТ </a:t>
            </a:r>
            <a:r>
              <a:rPr lang="uk-UA" sz="4400" kern="1200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ПОРТФОЛІО</a:t>
            </a:r>
            <a:endParaRPr lang="en-US" dirty="0"/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74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  <a:alpha val="36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6" name="AutoShape 44"/>
          <p:cNvSpPr>
            <a:spLocks noChangeArrowheads="1"/>
          </p:cNvSpPr>
          <p:nvPr/>
        </p:nvSpPr>
        <p:spPr bwMode="gray">
          <a:xfrm>
            <a:off x="2317750" y="4271963"/>
            <a:ext cx="6646738" cy="508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5000"/>
              <a:lumOff val="75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400" b="1" dirty="0" smtClean="0"/>
              <a:t>РЕЗУЛЬТАТИ  ПЕДАГОГІЧНОЇ  ДІЯЛЬНОСТІ</a:t>
            </a:r>
            <a:endParaRPr lang="en-US" sz="2400" b="1" dirty="0"/>
          </a:p>
        </p:txBody>
      </p:sp>
      <p:sp>
        <p:nvSpPr>
          <p:cNvPr id="69677" name="AutoShape 45"/>
          <p:cNvSpPr>
            <a:spLocks noChangeArrowheads="1"/>
          </p:cNvSpPr>
          <p:nvPr/>
        </p:nvSpPr>
        <p:spPr bwMode="gray">
          <a:xfrm>
            <a:off x="2438400" y="3459163"/>
            <a:ext cx="5734000" cy="508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400" b="1" dirty="0" smtClean="0"/>
              <a:t>САМООСВІТА</a:t>
            </a:r>
            <a:endParaRPr lang="en-US" sz="2400" b="1" dirty="0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gray">
          <a:xfrm>
            <a:off x="2286000" y="2590800"/>
            <a:ext cx="5166320" cy="5080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2400" b="1" dirty="0" smtClean="0"/>
              <a:t>МЕТОДИЧНА  ДІЯЛЬНІСТЬ</a:t>
            </a:r>
            <a:endParaRPr lang="en-US" sz="2400" b="1" dirty="0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gray">
          <a:xfrm>
            <a:off x="1981200" y="1877562"/>
            <a:ext cx="4751040" cy="50512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eaLnBrk="0" hangingPunct="0">
              <a:spcBef>
                <a:spcPct val="20000"/>
              </a:spcBef>
              <a:defRPr/>
            </a:pPr>
            <a:endParaRPr lang="uk-UA" b="1" dirty="0" smtClean="0">
              <a:solidFill>
                <a:srgbClr val="002060"/>
              </a:solidFill>
              <a:cs typeface="Arial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uk-UA" sz="2400" b="1" dirty="0" smtClean="0">
                <a:solidFill>
                  <a:srgbClr val="002060"/>
                </a:solidFill>
                <a:cs typeface="Arial" charset="0"/>
              </a:rPr>
              <a:t>ЗАГАЛЬНІ  ВІДОМОСТІ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  <a:p>
            <a:pPr eaLnBrk="0" hangingPunct="0"/>
            <a:endParaRPr lang="en-US" b="1" dirty="0"/>
          </a:p>
        </p:txBody>
      </p:sp>
      <p:grpSp>
        <p:nvGrpSpPr>
          <p:cNvPr id="69680" name="Group 48"/>
          <p:cNvGrpSpPr>
            <a:grpSpLocks/>
          </p:cNvGrpSpPr>
          <p:nvPr/>
        </p:nvGrpSpPr>
        <p:grpSpPr bwMode="auto">
          <a:xfrm>
            <a:off x="1635529" y="2060848"/>
            <a:ext cx="381000" cy="381000"/>
            <a:chOff x="2078" y="1680"/>
            <a:chExt cx="1615" cy="1615"/>
          </a:xfrm>
        </p:grpSpPr>
        <p:sp>
          <p:nvSpPr>
            <p:cNvPr id="6968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87" name="Group 55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94" name="Group 62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1" name="Group 69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 ВІДОМОСТІ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92238"/>
            <a:ext cx="8928991" cy="4852987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П.І.Б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Каляпіна</a:t>
            </a:r>
            <a:r>
              <a:rPr kumimoji="0" lang="ru-RU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Ольга  </a:t>
            </a:r>
            <a:r>
              <a:rPr kumimoji="0" lang="ru-RU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Юріївна</a:t>
            </a:r>
            <a:endParaRPr lang="ru-RU" kern="1200" dirty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kern="120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12.03.1976р.</a:t>
            </a:r>
          </a:p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kern="120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u="sng" kern="1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ДДТУ,1999, </a:t>
            </a:r>
            <a:r>
              <a:rPr lang="ru-RU" i="1" u="sng" kern="1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економіст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-менеджер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i="1" u="sng" kern="1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Кваліфікаційна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перша</a:t>
            </a:r>
          </a:p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викладаю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7-11 </a:t>
            </a:r>
            <a:r>
              <a:rPr lang="ru-RU" i="1" u="sng" kern="1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i="1" u="sng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ClrTx/>
              <a:buNone/>
            </a:pP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Проблема (тема) над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12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kern="1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u="sng" kern="1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комп</a:t>
            </a:r>
            <a:r>
              <a:rPr lang="en-US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i="1" u="sng" kern="1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ютерних</a:t>
            </a:r>
            <a:r>
              <a:rPr lang="uk-UA" i="1" u="sng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технологій  в сучасній  системі  освіти»</a:t>
            </a:r>
            <a:endParaRPr lang="ru-RU" i="1" u="sng" kern="12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  <a:buClrTx/>
              <a:buNone/>
            </a:pPr>
            <a:endParaRPr kumimoji="0" lang="ru-RU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1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uk-U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Моє    педагогічне  кредо</a:t>
            </a:r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:</a:t>
            </a:r>
            <a:r>
              <a:rPr lang="uk-U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  <a:endParaRPr lang="uk-UA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uk-UA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Розвивати дитину як неповторну індивідуальність, формувати в неї творчий потенціал, прагнення до самостійної пізнавальної діяльності. </a:t>
            </a:r>
            <a:endParaRPr lang="ru-RU" sz="4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8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1000"/>
              </a:spcAft>
            </a:pPr>
            <a:r>
              <a:rPr lang="uk-UA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Моя мета:</a:t>
            </a:r>
            <a:r>
              <a:rPr lang="uk-UA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br>
              <a:rPr lang="uk-UA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en-US" sz="2400" dirty="0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79690"/>
            <a:ext cx="8676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1000"/>
              </a:spcAft>
              <a:buClr>
                <a:srgbClr val="3DC5C5"/>
              </a:buClr>
            </a:pPr>
            <a:r>
              <a:rPr lang="uk-UA" sz="48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Виховати </a:t>
            </a:r>
            <a:r>
              <a:rPr lang="uk-UA" sz="4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людину нового покоління, використовуючи </a:t>
            </a:r>
            <a:r>
              <a:rPr lang="uk-UA" sz="4800" b="1" i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компетентнісно</a:t>
            </a:r>
            <a:r>
              <a:rPr lang="uk-UA" sz="4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– орієнтовані </a:t>
            </a:r>
            <a:r>
              <a:rPr lang="uk-UA" sz="4800" b="1" i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педтехнології</a:t>
            </a:r>
            <a:r>
              <a:rPr lang="uk-UA" sz="4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48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uk-UA" dirty="0" smtClean="0"/>
              <a:t>МЕТОДИЧНА  ДІЯЛЬНІСТЬ:</a:t>
            </a:r>
            <a:endParaRPr lang="en-US" dirty="0"/>
          </a:p>
        </p:txBody>
      </p:sp>
      <p:sp>
        <p:nvSpPr>
          <p:cNvPr id="26" name="WordArt 2"/>
          <p:cNvSpPr>
            <a:spLocks noChangeArrowheads="1" noChangeShapeType="1" noTextEdit="1"/>
          </p:cNvSpPr>
          <p:nvPr/>
        </p:nvSpPr>
        <p:spPr bwMode="auto">
          <a:xfrm>
            <a:off x="553939" y="1124745"/>
            <a:ext cx="829862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9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 pitchFamily="66" charset="0"/>
              </a:rPr>
              <a:t>Участь в семінарах та педрадах</a:t>
            </a:r>
            <a:endParaRPr lang="ru-RU" sz="39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4075733" y="3384729"/>
            <a:ext cx="5655885" cy="3363661"/>
            <a:chOff x="620" y="1312"/>
            <a:chExt cx="4231" cy="2336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rc 6"/>
            <p:cNvSpPr>
              <a:spLocks/>
            </p:cNvSpPr>
            <p:nvPr/>
          </p:nvSpPr>
          <p:spPr bwMode="gray">
            <a:xfrm rot="20185148">
              <a:off x="2586" y="1312"/>
              <a:ext cx="1816" cy="1287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rc 7"/>
            <p:cNvSpPr>
              <a:spLocks/>
            </p:cNvSpPr>
            <p:nvPr/>
          </p:nvSpPr>
          <p:spPr bwMode="gray">
            <a:xfrm rot="20601703" flipH="1">
              <a:off x="1083" y="2568"/>
              <a:ext cx="1491" cy="874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rc 9"/>
            <p:cNvSpPr>
              <a:spLocks/>
            </p:cNvSpPr>
            <p:nvPr/>
          </p:nvSpPr>
          <p:spPr bwMode="gray">
            <a:xfrm rot="20652591" flipH="1">
              <a:off x="620" y="1530"/>
              <a:ext cx="2890" cy="1425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9834" y="1746914"/>
            <a:ext cx="55322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marR="0" lvl="0" indent="-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Участь в міських семінарах з різних предметів  при  навчальному закладі.</a:t>
            </a:r>
          </a:p>
          <a:p>
            <a:pPr marL="449263" marR="0" lvl="0" indent="-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Times New Roman" pitchFamily="18" charset="0"/>
              </a:rPr>
              <a:t>Участь в міському семінарі  з інформатики при навчальному закладі.</a:t>
            </a:r>
          </a:p>
          <a:p>
            <a:pPr marL="449263" marR="0" lvl="0" indent="-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Times New Roman" pitchFamily="18" charset="0"/>
              </a:rPr>
              <a:t>Участь в міських семінарах в різних навчальних закладах.</a:t>
            </a:r>
          </a:p>
          <a:p>
            <a:pPr marL="449263" marR="0" lvl="0" indent="-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Times New Roman" pitchFamily="18" charset="0"/>
              </a:rPr>
              <a:t>Участь в обласних семінарах з  інформатики.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</a:endParaRPr>
          </a:p>
          <a:p>
            <a:pPr marL="449263" marR="0" lvl="0" indent="-449263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Участь в педрадах.</a:t>
            </a:r>
          </a:p>
          <a:p>
            <a:pPr marL="449263" marR="0" lvl="0" indent="-449263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Times New Roman" pitchFamily="18" charset="0"/>
              </a:rPr>
              <a:t>Участь в нарадах при директорові.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uk-UA" dirty="0">
                <a:solidFill>
                  <a:srgbClr val="FFFFFF"/>
                </a:solidFill>
              </a:rPr>
              <a:t>МЕТОДИЧНА  ДІЯЛЬНІСТЬ:</a:t>
            </a:r>
            <a:endParaRPr lang="en-US" sz="2000" dirty="0"/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108" y="1492027"/>
            <a:ext cx="8861870" cy="3966593"/>
            <a:chOff x="472" y="1103"/>
            <a:chExt cx="4621" cy="1977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615"/>
              <a:chOff x="1872" y="1824"/>
              <a:chExt cx="2014" cy="1615"/>
            </a:xfrm>
          </p:grpSpPr>
          <p:sp>
            <p:nvSpPr>
              <p:cNvPr id="7475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4766" name="AutoShape 14"/>
            <p:cNvSpPr>
              <a:spLocks noChangeArrowheads="1"/>
            </p:cNvSpPr>
            <p:nvPr/>
          </p:nvSpPr>
          <p:spPr bwMode="gray">
            <a:xfrm>
              <a:off x="509" y="2384"/>
              <a:ext cx="1258" cy="69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512" y="1732"/>
              <a:ext cx="1255" cy="71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512" y="1103"/>
              <a:ext cx="1262" cy="71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3893" y="2368"/>
              <a:ext cx="1200" cy="6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gray">
            <a:xfrm>
              <a:off x="3893" y="1717"/>
              <a:ext cx="1193" cy="72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3886" y="1103"/>
              <a:ext cx="1207" cy="71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2076" y="1790"/>
              <a:ext cx="1436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lvl="0" algn="ctr"/>
              <a:r>
                <a:rPr lang="uk-UA" sz="2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tx1">
                      <a:lumMod val="75000"/>
                    </a:scheme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Century Gothic"/>
                </a:rPr>
                <a:t>Сучасний  </a:t>
              </a:r>
            </a:p>
            <a:p>
              <a:pPr lvl="0" algn="ctr"/>
              <a:r>
                <a:rPr lang="uk-UA" sz="2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tx1">
                      <a:lumMod val="75000"/>
                    </a:scheme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Century Gothic"/>
                </a:rPr>
                <a:t>урок  в  </a:t>
              </a:r>
            </a:p>
            <a:p>
              <a:pPr lvl="0" algn="ctr"/>
              <a:r>
                <a:rPr lang="uk-UA" sz="2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tx1">
                      <a:lumMod val="75000"/>
                    </a:scheme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Century Gothic"/>
                </a:rPr>
                <a:t>школі</a:t>
              </a:r>
              <a:endPara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Gothic"/>
              </a:endParaRP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gray">
            <a:xfrm>
              <a:off x="472" y="1271"/>
              <a:ext cx="1354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Змінні педагогічного 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процесу та його 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складові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компоненти</a:t>
              </a:r>
            </a:p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gray">
            <a:xfrm>
              <a:off x="509" y="1968"/>
              <a:ext cx="1317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Особистісні риси, 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які мають бути 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притаманні сучасному вчителю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gray">
            <a:xfrm rot="10800000" flipH="1" flipV="1">
              <a:off x="642" y="2616"/>
              <a:ext cx="9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Поняття про методи і прийоми навчання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gray">
            <a:xfrm>
              <a:off x="3984" y="1317"/>
              <a:ext cx="101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Критерії вибору  методів навчання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3927" y="2011"/>
              <a:ext cx="113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Класифікація методів 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навчання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gray">
            <a:xfrm>
              <a:off x="3984" y="2562"/>
              <a:ext cx="10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Різноманітність інноваційних </a:t>
              </a:r>
            </a:p>
            <a:p>
              <a:pPr algn="ctr" eaLnBrk="0" hangingPunct="0"/>
              <a:r>
                <a:rPr lang="uk-UA" sz="1400" b="1" dirty="0" smtClean="0">
                  <a:solidFill>
                    <a:schemeClr val="bg1"/>
                  </a:solidFill>
                </a:rPr>
                <a:t>педагогічних технологій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1003300" y="189707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 </a:t>
            </a:r>
            <a:r>
              <a:rPr lang="uk-UA" kern="0" dirty="0" smtClean="0">
                <a:solidFill>
                  <a:srgbClr val="FFFFFF"/>
                </a:solidFill>
              </a:rPr>
              <a:t>МЕТОДИЧНА  ДІЯЛЬНІСТЬ:</a:t>
            </a:r>
            <a:endParaRPr lang="en-US" sz="2000" kern="0" dirty="0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389423" y="903610"/>
            <a:ext cx="8229600" cy="115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uk-UA" sz="3200" b="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</a:rPr>
              <a:t>“Участь у роботі педагогічних об’єднань”</a:t>
            </a:r>
            <a:endParaRPr lang="ru-RU" sz="3200" b="0" kern="0" dirty="0" smtClean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5388" y="5013176"/>
            <a:ext cx="903649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kern="0" dirty="0" smtClean="0">
                <a:solidFill>
                  <a:srgbClr val="FFCC00"/>
                </a:solidFill>
              </a:rPr>
              <a:t>Робота педагогічних об’єднань вирішує питання відновлення змісту освіти, пошуку ефективних технологій і методик викладання предметів, розвитку  й саморозвитку вчителів та учнів.</a:t>
            </a:r>
            <a:r>
              <a:rPr lang="ru-RU" sz="2000" kern="0" dirty="0" smtClean="0">
                <a:solidFill>
                  <a:srgbClr val="FFCC00"/>
                </a:solidFill>
              </a:rPr>
              <a:t> </a:t>
            </a:r>
            <a:endParaRPr lang="ru-RU" sz="2000" kern="0" dirty="0">
              <a:solidFill>
                <a:srgbClr val="FFCC00"/>
              </a:solidFill>
            </a:endParaRPr>
          </a:p>
        </p:txBody>
      </p:sp>
      <p:grpSp>
        <p:nvGrpSpPr>
          <p:cNvPr id="6" name="Organization Chart 2"/>
          <p:cNvGrpSpPr>
            <a:grpSpLocks/>
          </p:cNvGrpSpPr>
          <p:nvPr/>
        </p:nvGrpSpPr>
        <p:grpSpPr bwMode="auto">
          <a:xfrm>
            <a:off x="479154" y="2206104"/>
            <a:ext cx="8208962" cy="2159000"/>
            <a:chOff x="272" y="2464"/>
            <a:chExt cx="2880" cy="720"/>
          </a:xfrm>
        </p:grpSpPr>
        <p:cxnSp>
          <p:nvCxnSpPr>
            <p:cNvPr id="92164" name="_s92164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2144" y="2320"/>
              <a:ext cx="144" cy="1008"/>
            </a:xfrm>
            <a:prstGeom prst="bentConnector3">
              <a:avLst>
                <a:gd name="adj1" fmla="val 2637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65" name="_s92165"/>
            <p:cNvCxnSpPr>
              <a:cxnSpLocks noChangeShapeType="1"/>
              <a:stCxn id="14" idx="0"/>
              <a:endCxn id="7" idx="2"/>
            </p:cNvCxnSpPr>
            <p:nvPr/>
          </p:nvCxnSpPr>
          <p:spPr bwMode="auto">
            <a:xfrm rot="16200000">
              <a:off x="1641" y="282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66" name="_s92166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1136" y="2320"/>
              <a:ext cx="144" cy="1008"/>
            </a:xfrm>
            <a:prstGeom prst="bentConnector3">
              <a:avLst>
                <a:gd name="adj1" fmla="val 2637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92167"/>
            <p:cNvSpPr>
              <a:spLocks noChangeArrowheads="1"/>
            </p:cNvSpPr>
            <p:nvPr/>
          </p:nvSpPr>
          <p:spPr bwMode="auto">
            <a:xfrm>
              <a:off x="1280" y="24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Проведення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відкритих уроків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10" name="_s92168"/>
            <p:cNvSpPr>
              <a:spLocks noChangeArrowheads="1"/>
            </p:cNvSpPr>
            <p:nvPr/>
          </p:nvSpPr>
          <p:spPr bwMode="auto">
            <a:xfrm>
              <a:off x="272" y="28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за традиційною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схемою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14" name="_s92169"/>
            <p:cNvSpPr>
              <a:spLocks noChangeArrowheads="1"/>
            </p:cNvSpPr>
            <p:nvPr/>
          </p:nvSpPr>
          <p:spPr bwMode="auto">
            <a:xfrm>
              <a:off x="1280" y="28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з технологією </a:t>
              </a:r>
              <a:endPara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5" name="_s92170"/>
            <p:cNvSpPr>
              <a:spLocks noChangeArrowheads="1"/>
            </p:cNvSpPr>
            <p:nvPr/>
          </p:nvSpPr>
          <p:spPr bwMode="auto">
            <a:xfrm>
              <a:off x="2288" y="28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Нестандартні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pitchFamily="2" charset="2"/>
                <a:buNone/>
                <a:tabLst/>
              </a:pPr>
              <a:r>
                <a:rPr kumimoji="0" lang="uk-UA" sz="21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уроки </a:t>
              </a:r>
              <a:endPara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theme/theme1.xml><?xml version="1.0" encoding="utf-8"?>
<a:theme xmlns:a="http://schemas.openxmlformats.org/drawingml/2006/main" name="cdb2004c007l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354</TotalTime>
  <Words>382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cdb2004c007l</vt:lpstr>
      <vt:lpstr>Портфоліо вчителя інформатики комунального закладу «Середня загальноосвітня школа № 27  м. Дніпродзержинськ Дніпродзержинської міської ради</vt:lpstr>
      <vt:lpstr>МЕТА  ПОРТФОЛІО</vt:lpstr>
      <vt:lpstr>ЗМІСТ ПОРТФОЛІО</vt:lpstr>
      <vt:lpstr>ЗАГАЛЬНІ  ВІДОМОСТІ</vt:lpstr>
      <vt:lpstr>Презентация PowerPoint</vt:lpstr>
      <vt:lpstr>Моя мета:  </vt:lpstr>
      <vt:lpstr> МЕТОДИЧНА  ДІЯЛЬНІСТЬ:</vt:lpstr>
      <vt:lpstr> МЕТОДИЧНА  ДІЯЛЬНІСТЬ:</vt:lpstr>
      <vt:lpstr>Презентация PowerPoint</vt:lpstr>
      <vt:lpstr>САМООСВІТА: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інформатики комунального закладу «Середня загальноосвітня школа № 27  м. Дніпродзержинськ Дніпродзержинської міської ради</dc:title>
  <dc:creator>Admin</dc:creator>
  <cp:lastModifiedBy>Admin</cp:lastModifiedBy>
  <cp:revision>29</cp:revision>
  <cp:lastPrinted>2013-05-23T05:50:28Z</cp:lastPrinted>
  <dcterms:created xsi:type="dcterms:W3CDTF">2013-03-28T09:25:00Z</dcterms:created>
  <dcterms:modified xsi:type="dcterms:W3CDTF">2013-05-23T06:11:19Z</dcterms:modified>
</cp:coreProperties>
</file>